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5A8E50-54B4-4DC3-B5E8-CE29B7D312AF}">
  <a:tblStyle styleId="{875A8E50-54B4-4DC3-B5E8-CE29B7D312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26b50a4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b26b50a4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46bbad58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b46bbad58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b46bbad58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b46bbad58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46bbad58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b46bbad58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46bbad58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46bbad58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46bbad58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46bbad58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46bbad58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46bbad58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25eff019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25eff019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25eff019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25eff019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27351e0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27351e0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25eff019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25eff019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25eff019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25eff019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25eff019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b25eff019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46bbad58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46bbad58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46bbad58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b46bbad5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hyperlink" Target="https://github.com/hasanmehediii/CSE-3116-Projec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1" Type="http://schemas.openxmlformats.org/officeDocument/2006/relationships/image" Target="../media/image6.png"/><Relationship Id="rId10" Type="http://schemas.openxmlformats.org/officeDocument/2006/relationships/image" Target="../media/image11.png"/><Relationship Id="rId12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2375" y="12951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Cambria"/>
                <a:ea typeface="Cambria"/>
                <a:cs typeface="Cambria"/>
                <a:sym typeface="Cambria"/>
              </a:rPr>
              <a:t>Firefighter Robot Car</a:t>
            </a:r>
            <a:endParaRPr sz="4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92363" y="21339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42">
                <a:latin typeface="Cambria"/>
                <a:ea typeface="Cambria"/>
                <a:cs typeface="Cambria"/>
                <a:sym typeface="Cambria"/>
              </a:rPr>
              <a:t>An autonomous </a:t>
            </a:r>
            <a:r>
              <a:rPr lang="en" sz="2242">
                <a:latin typeface="Cambria"/>
                <a:ea typeface="Cambria"/>
                <a:cs typeface="Cambria"/>
                <a:sym typeface="Cambria"/>
              </a:rPr>
              <a:t>firefighting</a:t>
            </a:r>
            <a:r>
              <a:rPr lang="en" sz="2242">
                <a:latin typeface="Cambria"/>
                <a:ea typeface="Cambria"/>
                <a:cs typeface="Cambria"/>
                <a:sym typeface="Cambria"/>
              </a:rPr>
              <a:t> robot car with ESP32 </a:t>
            </a:r>
            <a:r>
              <a:rPr lang="en" sz="2242">
                <a:latin typeface="Cambria"/>
                <a:ea typeface="Cambria"/>
                <a:cs typeface="Cambria"/>
                <a:sym typeface="Cambria"/>
              </a:rPr>
              <a:t>Microcontroller</a:t>
            </a:r>
            <a:endParaRPr sz="2242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460950" y="3849625"/>
            <a:ext cx="774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Mehedi Hasan (22)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Farhana Alam (48)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60950" y="3043538"/>
            <a:ext cx="700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0F6FC"/>
                </a:solidFill>
                <a:latin typeface="Cambria"/>
                <a:ea typeface="Cambria"/>
                <a:cs typeface="Cambria"/>
                <a:sym typeface="Cambria"/>
              </a:rPr>
              <a:t>CSE-3116: Microcontroller Lab</a:t>
            </a:r>
            <a:endParaRPr sz="1800">
              <a:solidFill>
                <a:srgbClr val="F0F6F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298" y="483273"/>
            <a:ext cx="1565699" cy="13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 b="38697" l="0" r="0" t="42743"/>
          <a:stretch/>
        </p:blipFill>
        <p:spPr>
          <a:xfrm rot="-5400000">
            <a:off x="4644288" y="2046200"/>
            <a:ext cx="812925" cy="15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2"/>
          <p:cNvCxnSpPr/>
          <p:nvPr/>
        </p:nvCxnSpPr>
        <p:spPr>
          <a:xfrm rot="10800000">
            <a:off x="4235650" y="1722450"/>
            <a:ext cx="516600" cy="8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2"/>
          <p:cNvCxnSpPr/>
          <p:nvPr/>
        </p:nvCxnSpPr>
        <p:spPr>
          <a:xfrm flipH="1">
            <a:off x="4255175" y="1727725"/>
            <a:ext cx="2400" cy="4761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2"/>
          <p:cNvSpPr txBox="1"/>
          <p:nvPr/>
        </p:nvSpPr>
        <p:spPr>
          <a:xfrm>
            <a:off x="3838150" y="2124275"/>
            <a:ext cx="646200" cy="4617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GND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4509975" y="1310850"/>
            <a:ext cx="34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endParaRPr b="1" sz="10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5009950" y="1330900"/>
            <a:ext cx="34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B</a:t>
            </a:r>
            <a:endParaRPr b="1" sz="10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5329450" y="1330900"/>
            <a:ext cx="34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C</a:t>
            </a:r>
            <a:endParaRPr b="1" sz="10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 rotWithShape="1">
          <a:blip r:embed="rId5">
            <a:alphaModFix/>
          </a:blip>
          <a:srcRect b="37127" l="20194" r="19756" t="38269"/>
          <a:stretch/>
        </p:blipFill>
        <p:spPr>
          <a:xfrm>
            <a:off x="6654975" y="1900450"/>
            <a:ext cx="1565701" cy="62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2"/>
          <p:cNvCxnSpPr/>
          <p:nvPr/>
        </p:nvCxnSpPr>
        <p:spPr>
          <a:xfrm rot="10800000">
            <a:off x="5329500" y="1725150"/>
            <a:ext cx="3143100" cy="138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2"/>
          <p:cNvCxnSpPr/>
          <p:nvPr/>
        </p:nvCxnSpPr>
        <p:spPr>
          <a:xfrm flipH="1">
            <a:off x="8185500" y="2115975"/>
            <a:ext cx="287100" cy="15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2"/>
          <p:cNvCxnSpPr/>
          <p:nvPr/>
        </p:nvCxnSpPr>
        <p:spPr>
          <a:xfrm rot="10800000">
            <a:off x="8457725" y="1737275"/>
            <a:ext cx="0" cy="3870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133587" y="2816888"/>
            <a:ext cx="960550" cy="156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2"/>
          <p:cNvCxnSpPr/>
          <p:nvPr/>
        </p:nvCxnSpPr>
        <p:spPr>
          <a:xfrm flipH="1">
            <a:off x="5039350" y="2500375"/>
            <a:ext cx="12600" cy="728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2"/>
          <p:cNvCxnSpPr/>
          <p:nvPr/>
        </p:nvCxnSpPr>
        <p:spPr>
          <a:xfrm rot="10800000">
            <a:off x="8204075" y="2213075"/>
            <a:ext cx="423600" cy="2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2"/>
          <p:cNvCxnSpPr/>
          <p:nvPr/>
        </p:nvCxnSpPr>
        <p:spPr>
          <a:xfrm flipH="1" rot="10800000">
            <a:off x="8604825" y="1569850"/>
            <a:ext cx="4500" cy="6573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2"/>
          <p:cNvCxnSpPr/>
          <p:nvPr/>
        </p:nvCxnSpPr>
        <p:spPr>
          <a:xfrm rot="10800000">
            <a:off x="5808225" y="1576450"/>
            <a:ext cx="2801100" cy="72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2"/>
          <p:cNvCxnSpPr/>
          <p:nvPr/>
        </p:nvCxnSpPr>
        <p:spPr>
          <a:xfrm flipH="1">
            <a:off x="5832350" y="315725"/>
            <a:ext cx="1500" cy="12678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2"/>
          <p:cNvCxnSpPr/>
          <p:nvPr/>
        </p:nvCxnSpPr>
        <p:spPr>
          <a:xfrm flipH="1">
            <a:off x="4028000" y="325125"/>
            <a:ext cx="1817100" cy="45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2"/>
          <p:cNvCxnSpPr/>
          <p:nvPr/>
        </p:nvCxnSpPr>
        <p:spPr>
          <a:xfrm flipH="1">
            <a:off x="4036300" y="336100"/>
            <a:ext cx="6300" cy="18792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2"/>
          <p:cNvCxnSpPr/>
          <p:nvPr/>
        </p:nvCxnSpPr>
        <p:spPr>
          <a:xfrm flipH="1">
            <a:off x="4156750" y="2528100"/>
            <a:ext cx="10800" cy="17931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2"/>
          <p:cNvCxnSpPr/>
          <p:nvPr/>
        </p:nvCxnSpPr>
        <p:spPr>
          <a:xfrm flipH="1">
            <a:off x="5969525" y="3941775"/>
            <a:ext cx="12300" cy="3747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2"/>
          <p:cNvCxnSpPr/>
          <p:nvPr/>
        </p:nvCxnSpPr>
        <p:spPr>
          <a:xfrm rot="10800000">
            <a:off x="4149375" y="4298850"/>
            <a:ext cx="1831800" cy="87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2"/>
          <p:cNvSpPr txBox="1"/>
          <p:nvPr/>
        </p:nvSpPr>
        <p:spPr>
          <a:xfrm>
            <a:off x="5126183" y="1947375"/>
            <a:ext cx="57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1kΩ</a:t>
            </a:r>
            <a:endParaRPr b="1" sz="1000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65" name="Google Shape;265;p22"/>
          <p:cNvCxnSpPr/>
          <p:nvPr/>
        </p:nvCxnSpPr>
        <p:spPr>
          <a:xfrm rot="10800000">
            <a:off x="8204075" y="2304275"/>
            <a:ext cx="423600" cy="2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2"/>
          <p:cNvCxnSpPr/>
          <p:nvPr/>
        </p:nvCxnSpPr>
        <p:spPr>
          <a:xfrm flipH="1" rot="10800000">
            <a:off x="8605675" y="2304350"/>
            <a:ext cx="1500" cy="5580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22"/>
          <p:cNvSpPr txBox="1"/>
          <p:nvPr/>
        </p:nvSpPr>
        <p:spPr>
          <a:xfrm>
            <a:off x="8308050" y="2798675"/>
            <a:ext cx="646200" cy="4617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+5V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51075" y="177300"/>
            <a:ext cx="790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BC547 to Others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280550" y="841675"/>
            <a:ext cx="3429000" cy="3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ESP32 to Transistor Connection-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ESP32 GPIO 23 → 1kΩ Resistor → BC547 Base (Middle pin)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BC547 Emitter (Left pin) → GND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BC547 Collector (Right pin) → Relay IN pin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Relay Module Connection-</a:t>
            </a:r>
            <a:endParaRPr sz="1500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VCC → 5V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GND → Common GND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 → BC547 Collector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COM → Pump VCC (+)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NO (Normally Open) → Battery / External Power Supply (+)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311700" y="214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Role of Transistor, Resistor, Relay Module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BC547 Transistor-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Acts as a switch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Amplifies ESP32 low current signal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Protects ESP32 GPIO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Relay Module-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ESP32 GPIO → 3.3V low current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Pump requires 12V high current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Relay provides: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○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Electrical isolation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○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Safe switching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5403275" y="1356000"/>
            <a:ext cx="2992500" cy="24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1KΩ Resistor-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●"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Limits base current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●"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Prevents transistor damage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ESP32 → Transistor → Relay → Pump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311700" y="190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Why Servo Motor Was Used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2" name="Google Shape;282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motor provides: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Precise angle control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Stable positioning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Used to: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Aim the water nozzle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Rotate towards the fire direction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Wiring: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Signal (Yellow/Orange) → ESP32 PWM GPIO pin 33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VCC (Red) → 5V supply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GND (Brown/Black) → Common GND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625" y="878338"/>
            <a:ext cx="2878275" cy="28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184425" y="1405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Working Procedure &amp; Flow Diagram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311700" y="934850"/>
            <a:ext cx="4582500" cy="3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Buck converter supplies 5V to ESP32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Sensors feed analog data to ESP32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ESP32 logic: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Detect fire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Rotate servo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Activate pump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Common GND shared across system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Robot successfully: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Detects fire direction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Moves toward flame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Aims nozzle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○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Pumps water automatically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90" name="Google Shape;290;p25" title="Screenshot 2026-01-03 2353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425" y="140525"/>
            <a:ext cx="3592574" cy="476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311700" y="261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Challenges Faced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311700" y="869100"/>
            <a:ext cx="8520600" cy="3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Battery voltage drop when pump and motors run together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Noise in analog sensor readings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Sensor value fluctuation due to heat and light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jitter because of sudden current draw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Wrong threshold value caused false detection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Multiple sensors conflict confused fire direction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Servo aiming delay needed for accurate targeting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Pump timing issue (too short / too long)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Action sequencing problem (move, aim, then pump)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245550" y="158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2" name="Google Shape;302;p27"/>
          <p:cNvSpPr txBox="1"/>
          <p:nvPr>
            <p:ph idx="1" type="body"/>
          </p:nvPr>
        </p:nvSpPr>
        <p:spPr>
          <a:xfrm>
            <a:off x="311700" y="696725"/>
            <a:ext cx="8212200" cy="3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We successfully designed and implemented a Firefighter Robot Car using ESP32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The buck converter safely stepped down 12V to 5V, ensuring stable power for ESP32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Flame sensors enabled early fire detection using analog signals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The servo motor allowed accurate aiming of the water nozzle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Relay and transistor circuitry made it possible to control a high-power water pump safely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Hardware and logic challenges were overcome through proper grounding, sequencing, and threshold tuning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●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The system demonstrates a safe, low-cost, and effective solution for reducing human risk in fire emergencies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311700" y="304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Future Improvements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Add camera + AI fire detection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Use thermal sensor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Increase water pressure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Add GSM &amp; Wifi alert system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Industrial-grade chassis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4039300" y="3884975"/>
            <a:ext cx="12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Thank You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124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Why Firefighter Robot Car??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818650"/>
            <a:ext cx="85206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Bangladesh has witnessed tragic losses of firefighters in rescue operations. This robot car offers a safer alternative by autonomously detecting and extinguishing fires before human intervention is required.</a:t>
            </a:r>
            <a:endParaRPr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5" name="Google Shape;95;p14" title="Screenshot 2026-01-02 2145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026350"/>
            <a:ext cx="3151425" cy="12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title="Screenshot 2026-01-02 2150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175" y="2026350"/>
            <a:ext cx="3936122" cy="12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title="Screenshot 2026-01-02 2140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151" y="2571750"/>
            <a:ext cx="2447375" cy="21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192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What we made?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11700" y="880525"/>
            <a:ext cx="85206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A smart robot that automatically finds and fights fires using flame sensors and a water pump system. Features WiFi control for remote operation and manual override when needed.</a:t>
            </a:r>
            <a:endParaRPr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4" name="Google Shape;104;p15" title="De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325" y="1995600"/>
            <a:ext cx="3988675" cy="22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 flipH="1">
            <a:off x="249175" y="416236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GitHub Link: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Project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207675" y="109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Components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we used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12898" l="0" r="0" t="12630"/>
          <a:stretch/>
        </p:blipFill>
        <p:spPr>
          <a:xfrm rot="-102">
            <a:off x="207676" y="931269"/>
            <a:ext cx="1268201" cy="94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267125" y="683775"/>
            <a:ext cx="886125" cy="1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 b="9875" l="11088" r="9710" t="9512"/>
          <a:stretch/>
        </p:blipFill>
        <p:spPr>
          <a:xfrm>
            <a:off x="4196524" y="760980"/>
            <a:ext cx="969324" cy="110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13860" l="8997" r="16884" t="12257"/>
          <a:stretch/>
        </p:blipFill>
        <p:spPr>
          <a:xfrm>
            <a:off x="5893575" y="743350"/>
            <a:ext cx="969325" cy="9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11313" l="12237" r="14486" t="15416"/>
          <a:stretch/>
        </p:blipFill>
        <p:spPr>
          <a:xfrm>
            <a:off x="7663175" y="618426"/>
            <a:ext cx="1268199" cy="12681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6"/>
          <p:cNvSpPr txBox="1"/>
          <p:nvPr/>
        </p:nvSpPr>
        <p:spPr>
          <a:xfrm>
            <a:off x="246575" y="1875725"/>
            <a:ext cx="119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3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 Flame sensor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945213" y="1820775"/>
            <a:ext cx="178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ESP32 Microcontroller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3944488" y="1820775"/>
            <a:ext cx="157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L298N Motor  Driver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5579750" y="1735675"/>
            <a:ext cx="18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4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 Gear Motor with wheel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7501800" y="1875725"/>
            <a:ext cx="196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LM2596 Buck Converter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8">
            <a:alphaModFix/>
          </a:blip>
          <a:srcRect b="37127" l="20194" r="19756" t="38269"/>
          <a:stretch/>
        </p:blipFill>
        <p:spPr>
          <a:xfrm>
            <a:off x="419950" y="2634500"/>
            <a:ext cx="1268198" cy="5083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246575" y="3142900"/>
            <a:ext cx="18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5V Relay (Single Channel)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9">
            <a:alphaModFix/>
          </a:blip>
          <a:srcRect b="22367" l="13261" r="12399" t="11494"/>
          <a:stretch/>
        </p:blipFill>
        <p:spPr>
          <a:xfrm>
            <a:off x="2488050" y="2322000"/>
            <a:ext cx="1017776" cy="90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2411450" y="3227500"/>
            <a:ext cx="131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Mini Water Pump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05725" y="2386200"/>
            <a:ext cx="777099" cy="7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3881300" y="3142900"/>
            <a:ext cx="157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BC547 NPN Transistor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75175" y="2237167"/>
            <a:ext cx="1075151" cy="107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5975175" y="3227500"/>
            <a:ext cx="131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Servo Motor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12">
            <a:alphaModFix/>
          </a:blip>
          <a:srcRect b="25954" l="0" r="0" t="25083"/>
          <a:stretch/>
        </p:blipFill>
        <p:spPr>
          <a:xfrm>
            <a:off x="7344175" y="2386200"/>
            <a:ext cx="1587205" cy="7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7803850" y="3227500"/>
            <a:ext cx="131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Plywood 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315388" y="4156025"/>
            <a:ext cx="536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Also Some Wires, breadboard, a 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1kΩ resistor, </a:t>
            </a: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switch, water tube etc.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250900" y="203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How it works?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250900" y="751525"/>
            <a:ext cx="8739900" cy="4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12898" l="0" r="0" t="12630"/>
          <a:stretch/>
        </p:blipFill>
        <p:spPr>
          <a:xfrm rot="-2276194">
            <a:off x="481796" y="1239529"/>
            <a:ext cx="1873283" cy="1395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7"/>
          <p:cNvCxnSpPr/>
          <p:nvPr/>
        </p:nvCxnSpPr>
        <p:spPr>
          <a:xfrm>
            <a:off x="2208850" y="1812825"/>
            <a:ext cx="19083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7"/>
          <p:cNvCxnSpPr/>
          <p:nvPr/>
        </p:nvCxnSpPr>
        <p:spPr>
          <a:xfrm>
            <a:off x="2219075" y="1910125"/>
            <a:ext cx="1936800" cy="300"/>
          </a:xfrm>
          <a:prstGeom prst="straightConnector1">
            <a:avLst/>
          </a:prstGeom>
          <a:noFill/>
          <a:ln cap="flat" cmpd="sng" w="19050">
            <a:solidFill>
              <a:srgbClr val="0D111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2219075" y="2007425"/>
            <a:ext cx="1920600" cy="25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7"/>
          <p:cNvSpPr txBox="1"/>
          <p:nvPr/>
        </p:nvSpPr>
        <p:spPr>
          <a:xfrm>
            <a:off x="4732050" y="1159200"/>
            <a:ext cx="444300" cy="33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5V</a:t>
            </a:r>
            <a:endParaRPr b="1" sz="10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43" name="Google Shape;143;p17"/>
          <p:cNvCxnSpPr/>
          <p:nvPr/>
        </p:nvCxnSpPr>
        <p:spPr>
          <a:xfrm rot="10800000">
            <a:off x="4115300" y="1346350"/>
            <a:ext cx="603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7"/>
          <p:cNvCxnSpPr/>
          <p:nvPr/>
        </p:nvCxnSpPr>
        <p:spPr>
          <a:xfrm flipH="1">
            <a:off x="4115300" y="1346350"/>
            <a:ext cx="6600" cy="47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/>
        </p:nvSpPr>
        <p:spPr>
          <a:xfrm>
            <a:off x="4708500" y="1740925"/>
            <a:ext cx="491400" cy="338700"/>
          </a:xfrm>
          <a:prstGeom prst="rect">
            <a:avLst/>
          </a:prstGeom>
          <a:noFill/>
          <a:ln cap="flat" cmpd="sng" w="9525">
            <a:solidFill>
              <a:srgbClr val="0D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GND</a:t>
            </a:r>
            <a:endParaRPr sz="300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46" name="Google Shape;146;p17"/>
          <p:cNvCxnSpPr/>
          <p:nvPr/>
        </p:nvCxnSpPr>
        <p:spPr>
          <a:xfrm flipH="1">
            <a:off x="4121200" y="1906525"/>
            <a:ext cx="587100" cy="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7"/>
          <p:cNvSpPr txBox="1"/>
          <p:nvPr/>
        </p:nvSpPr>
        <p:spPr>
          <a:xfrm>
            <a:off x="4708500" y="2322650"/>
            <a:ext cx="6777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GPIO Pin</a:t>
            </a:r>
            <a:endParaRPr sz="10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48" name="Google Shape;148;p17"/>
          <p:cNvCxnSpPr/>
          <p:nvPr/>
        </p:nvCxnSpPr>
        <p:spPr>
          <a:xfrm rot="10800000">
            <a:off x="4131100" y="2494300"/>
            <a:ext cx="567300" cy="60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4131150" y="2034550"/>
            <a:ext cx="0" cy="470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7"/>
          <p:cNvSpPr txBox="1"/>
          <p:nvPr/>
        </p:nvSpPr>
        <p:spPr>
          <a:xfrm>
            <a:off x="250900" y="2819075"/>
            <a:ext cx="67734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We used analog pin to detect signal. Because they offers more detail by providing varying voltage (intensity/distance), which is better for precise fire detection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Left Flame Sensor (AO) — GPIO 34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Middle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 Flame Sensor (AO) — GPIO 35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Right Flame Sensor (AO) — GPIO 32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151" y="934775"/>
            <a:ext cx="1582438" cy="2570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/>
          <p:nvPr/>
        </p:nvCxnSpPr>
        <p:spPr>
          <a:xfrm rot="10800000">
            <a:off x="6762900" y="1626700"/>
            <a:ext cx="360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7"/>
          <p:cNvCxnSpPr/>
          <p:nvPr/>
        </p:nvCxnSpPr>
        <p:spPr>
          <a:xfrm rot="10800000">
            <a:off x="6786325" y="1752125"/>
            <a:ext cx="341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7"/>
          <p:cNvCxnSpPr/>
          <p:nvPr/>
        </p:nvCxnSpPr>
        <p:spPr>
          <a:xfrm rot="10800000">
            <a:off x="6786350" y="1877550"/>
            <a:ext cx="345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7"/>
          <p:cNvSpPr txBox="1"/>
          <p:nvPr/>
        </p:nvSpPr>
        <p:spPr>
          <a:xfrm>
            <a:off x="6563875" y="1475075"/>
            <a:ext cx="2601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endParaRPr sz="8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M</a:t>
            </a:r>
            <a:endParaRPr sz="8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endParaRPr sz="8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138200" y="137300"/>
            <a:ext cx="8852700" cy="4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 b="9875" l="11088" r="9710" t="9512"/>
          <a:stretch/>
        </p:blipFill>
        <p:spPr>
          <a:xfrm>
            <a:off x="3399125" y="1116850"/>
            <a:ext cx="1840650" cy="20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4">
            <a:alphaModFix/>
          </a:blip>
          <a:srcRect b="13860" l="8997" r="16884" t="12257"/>
          <a:stretch/>
        </p:blipFill>
        <p:spPr>
          <a:xfrm>
            <a:off x="138201" y="3459450"/>
            <a:ext cx="969325" cy="96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8"/>
          <p:cNvCxnSpPr/>
          <p:nvPr/>
        </p:nvCxnSpPr>
        <p:spPr>
          <a:xfrm flipH="1" rot="10800000">
            <a:off x="5035275" y="2414150"/>
            <a:ext cx="528600" cy="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8"/>
          <p:cNvCxnSpPr/>
          <p:nvPr/>
        </p:nvCxnSpPr>
        <p:spPr>
          <a:xfrm flipH="1" rot="10800000">
            <a:off x="2688450" y="2419225"/>
            <a:ext cx="835500" cy="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8"/>
          <p:cNvCxnSpPr/>
          <p:nvPr/>
        </p:nvCxnSpPr>
        <p:spPr>
          <a:xfrm flipH="1">
            <a:off x="2713025" y="2642650"/>
            <a:ext cx="8451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8"/>
          <p:cNvCxnSpPr/>
          <p:nvPr/>
        </p:nvCxnSpPr>
        <p:spPr>
          <a:xfrm flipH="1">
            <a:off x="4996325" y="2615600"/>
            <a:ext cx="557400" cy="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18"/>
          <p:cNvSpPr txBox="1"/>
          <p:nvPr/>
        </p:nvSpPr>
        <p:spPr>
          <a:xfrm>
            <a:off x="1637125" y="2168300"/>
            <a:ext cx="1199700" cy="64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Motor (+ve)</a:t>
            </a:r>
            <a:endParaRPr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Motor (-ve)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5483950" y="2198550"/>
            <a:ext cx="1199700" cy="64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Motor (+ve)</a:t>
            </a:r>
            <a:endParaRPr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Motor (-ve)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203775" y="237500"/>
            <a:ext cx="7003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We used 2 Gear motor parallely in each side of motor driver to make it a 4 wheeler car.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" name="Google Shape;171;p18"/>
          <p:cNvCxnSpPr/>
          <p:nvPr/>
        </p:nvCxnSpPr>
        <p:spPr>
          <a:xfrm flipH="1">
            <a:off x="3967675" y="2964850"/>
            <a:ext cx="4500" cy="54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8"/>
          <p:cNvCxnSpPr/>
          <p:nvPr/>
        </p:nvCxnSpPr>
        <p:spPr>
          <a:xfrm>
            <a:off x="3752900" y="2964850"/>
            <a:ext cx="9900" cy="36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8"/>
          <p:cNvSpPr txBox="1"/>
          <p:nvPr/>
        </p:nvSpPr>
        <p:spPr>
          <a:xfrm rot="-5400000">
            <a:off x="2629775" y="4150650"/>
            <a:ext cx="1011600" cy="35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+12V Source</a:t>
            </a:r>
            <a:endParaRPr sz="11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 rot="-5400000">
            <a:off x="3142025" y="4123800"/>
            <a:ext cx="1065300" cy="354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Common GND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 rot="-5400000">
            <a:off x="3638875" y="4128925"/>
            <a:ext cx="1011600" cy="3540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9900"/>
                </a:solidFill>
                <a:latin typeface="Cambria"/>
                <a:ea typeface="Cambria"/>
                <a:cs typeface="Cambria"/>
                <a:sym typeface="Cambria"/>
              </a:rPr>
              <a:t>+5V Source</a:t>
            </a:r>
            <a:endParaRPr sz="1100">
              <a:solidFill>
                <a:srgbClr val="FF99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76" name="Google Shape;176;p18"/>
          <p:cNvCxnSpPr/>
          <p:nvPr/>
        </p:nvCxnSpPr>
        <p:spPr>
          <a:xfrm rot="10800000">
            <a:off x="3132200" y="3331750"/>
            <a:ext cx="63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8"/>
          <p:cNvCxnSpPr>
            <a:stCxn id="173" idx="3"/>
          </p:cNvCxnSpPr>
          <p:nvPr/>
        </p:nvCxnSpPr>
        <p:spPr>
          <a:xfrm flipH="1" rot="10800000">
            <a:off x="3135575" y="3337950"/>
            <a:ext cx="9300" cy="48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8"/>
          <p:cNvCxnSpPr>
            <a:stCxn id="174" idx="3"/>
          </p:cNvCxnSpPr>
          <p:nvPr/>
        </p:nvCxnSpPr>
        <p:spPr>
          <a:xfrm flipH="1" rot="10800000">
            <a:off x="3674675" y="3505350"/>
            <a:ext cx="4500" cy="262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8"/>
          <p:cNvCxnSpPr/>
          <p:nvPr/>
        </p:nvCxnSpPr>
        <p:spPr>
          <a:xfrm>
            <a:off x="3674675" y="3505350"/>
            <a:ext cx="296100" cy="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8"/>
          <p:cNvCxnSpPr>
            <a:endCxn id="175" idx="3"/>
          </p:cNvCxnSpPr>
          <p:nvPr/>
        </p:nvCxnSpPr>
        <p:spPr>
          <a:xfrm flipH="1">
            <a:off x="4144675" y="2943925"/>
            <a:ext cx="20100" cy="856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8"/>
          <p:cNvCxnSpPr/>
          <p:nvPr/>
        </p:nvCxnSpPr>
        <p:spPr>
          <a:xfrm>
            <a:off x="4395550" y="3170050"/>
            <a:ext cx="3600" cy="12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8"/>
          <p:cNvCxnSpPr/>
          <p:nvPr/>
        </p:nvCxnSpPr>
        <p:spPr>
          <a:xfrm>
            <a:off x="4511275" y="3177975"/>
            <a:ext cx="1500" cy="11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8"/>
          <p:cNvCxnSpPr/>
          <p:nvPr/>
        </p:nvCxnSpPr>
        <p:spPr>
          <a:xfrm>
            <a:off x="4615125" y="3175000"/>
            <a:ext cx="11700" cy="9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8"/>
          <p:cNvCxnSpPr/>
          <p:nvPr/>
        </p:nvCxnSpPr>
        <p:spPr>
          <a:xfrm>
            <a:off x="4727875" y="3175000"/>
            <a:ext cx="6600" cy="6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8"/>
          <p:cNvCxnSpPr/>
          <p:nvPr/>
        </p:nvCxnSpPr>
        <p:spPr>
          <a:xfrm>
            <a:off x="4825800" y="3180925"/>
            <a:ext cx="1500" cy="4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8"/>
          <p:cNvCxnSpPr/>
          <p:nvPr/>
        </p:nvCxnSpPr>
        <p:spPr>
          <a:xfrm flipH="1">
            <a:off x="4932300" y="3175000"/>
            <a:ext cx="3300" cy="2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8"/>
          <p:cNvCxnSpPr/>
          <p:nvPr/>
        </p:nvCxnSpPr>
        <p:spPr>
          <a:xfrm>
            <a:off x="4932300" y="3451125"/>
            <a:ext cx="335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8"/>
          <p:cNvCxnSpPr/>
          <p:nvPr/>
        </p:nvCxnSpPr>
        <p:spPr>
          <a:xfrm>
            <a:off x="4825800" y="3632250"/>
            <a:ext cx="433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8"/>
          <p:cNvCxnSpPr/>
          <p:nvPr/>
        </p:nvCxnSpPr>
        <p:spPr>
          <a:xfrm flipH="1" rot="10800000">
            <a:off x="4729175" y="3867350"/>
            <a:ext cx="541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8"/>
          <p:cNvCxnSpPr/>
          <p:nvPr/>
        </p:nvCxnSpPr>
        <p:spPr>
          <a:xfrm flipH="1" rot="10800000">
            <a:off x="4624900" y="4073075"/>
            <a:ext cx="647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8"/>
          <p:cNvCxnSpPr/>
          <p:nvPr/>
        </p:nvCxnSpPr>
        <p:spPr>
          <a:xfrm flipH="1" rot="10800000">
            <a:off x="4511275" y="4279700"/>
            <a:ext cx="7584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4396075" y="4465975"/>
            <a:ext cx="870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18"/>
          <p:cNvSpPr txBox="1"/>
          <p:nvPr/>
        </p:nvSpPr>
        <p:spPr>
          <a:xfrm>
            <a:off x="5229250" y="3249875"/>
            <a:ext cx="1337700" cy="13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ENB — GPIO 14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IN4 — GPIO 13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IN3 — GPIO 18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IN2 — GPIO 27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IN1 — GPIO 26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ENA — GPIO 25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40825" y="4466875"/>
            <a:ext cx="159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Gear Motor + Wheel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075" y="1164100"/>
            <a:ext cx="1199700" cy="1948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18"/>
          <p:cNvCxnSpPr/>
          <p:nvPr/>
        </p:nvCxnSpPr>
        <p:spPr>
          <a:xfrm flipH="1" rot="10800000">
            <a:off x="8613300" y="2235925"/>
            <a:ext cx="1224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18"/>
          <p:cNvSpPr txBox="1"/>
          <p:nvPr/>
        </p:nvSpPr>
        <p:spPr>
          <a:xfrm>
            <a:off x="8694800" y="2106175"/>
            <a:ext cx="296100" cy="26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IN3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98" name="Google Shape;198;p18"/>
          <p:cNvCxnSpPr/>
          <p:nvPr/>
        </p:nvCxnSpPr>
        <p:spPr>
          <a:xfrm rot="10800000">
            <a:off x="7545225" y="2506250"/>
            <a:ext cx="1740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8"/>
          <p:cNvCxnSpPr/>
          <p:nvPr/>
        </p:nvCxnSpPr>
        <p:spPr>
          <a:xfrm rot="10800000">
            <a:off x="7541850" y="2324050"/>
            <a:ext cx="1728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18"/>
          <p:cNvCxnSpPr/>
          <p:nvPr/>
        </p:nvCxnSpPr>
        <p:spPr>
          <a:xfrm rot="10800000">
            <a:off x="7546175" y="2239100"/>
            <a:ext cx="1707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8"/>
          <p:cNvCxnSpPr/>
          <p:nvPr/>
        </p:nvCxnSpPr>
        <p:spPr>
          <a:xfrm rot="10800000">
            <a:off x="7531275" y="2145350"/>
            <a:ext cx="1821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8"/>
          <p:cNvCxnSpPr/>
          <p:nvPr/>
        </p:nvCxnSpPr>
        <p:spPr>
          <a:xfrm rot="10800000">
            <a:off x="7531350" y="2057875"/>
            <a:ext cx="1833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18"/>
          <p:cNvSpPr txBox="1"/>
          <p:nvPr/>
        </p:nvSpPr>
        <p:spPr>
          <a:xfrm>
            <a:off x="7287475" y="1919300"/>
            <a:ext cx="317400" cy="7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ENA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IN1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IN2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ENB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IN4</a:t>
            </a:r>
            <a:endParaRPr b="1" sz="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9" name="Google Shape;209;p19"/>
          <p:cNvSpPr txBox="1"/>
          <p:nvPr>
            <p:ph idx="1" type="body"/>
          </p:nvPr>
        </p:nvSpPr>
        <p:spPr>
          <a:xfrm>
            <a:off x="311700" y="273400"/>
            <a:ext cx="8520600" cy="4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Uses of all pins in L298N Motor Driver:</a:t>
            </a:r>
            <a:endParaRPr sz="21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10" name="Google Shape;210;p19"/>
          <p:cNvGraphicFramePr/>
          <p:nvPr/>
        </p:nvGraphicFramePr>
        <p:xfrm>
          <a:off x="391075" y="85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{875A8E50-54B4-4DC3-B5E8-CE29B7D312AF}</a:tableStyleId>
              </a:tblPr>
              <a:tblGrid>
                <a:gridCol w="2536475"/>
                <a:gridCol w="2536475"/>
                <a:gridCol w="2536475"/>
              </a:tblGrid>
              <a:tr h="41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L298N Pin</a:t>
                      </a:r>
                      <a:endParaRPr b="1"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ESP32 Pin</a:t>
                      </a:r>
                      <a:endParaRPr b="1"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Description</a:t>
                      </a:r>
                      <a:endParaRPr b="1" sz="16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Motor Speed (PWM)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Motor D</a:t>
                      </a:r>
                      <a:r>
                        <a:rPr lang="en"/>
                        <a:t>irection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Motor Direction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 Motor Direction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</a:t>
                      </a:r>
                      <a:r>
                        <a:rPr lang="en"/>
                        <a:t> Motor Direction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GPIO 14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 Motor Speed (PWM)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311700" y="300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Why Buck Converter Was Needed and how it works?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6" name="Google Shape;216;p20"/>
          <p:cNvSpPr txBox="1"/>
          <p:nvPr>
            <p:ph idx="1" type="body"/>
          </p:nvPr>
        </p:nvSpPr>
        <p:spPr>
          <a:xfrm>
            <a:off x="251450" y="1037850"/>
            <a:ext cx="6213300" cy="3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48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●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Robot battery provides 12V but ESP32 operates safely at 5V (via Vin) or 3.3V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●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Direct 12V → ESP32 ❌ will damage the board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●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Buck converter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-34488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○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Takes 12V input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-34488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1"/>
              <a:buFont typeface="Cambria"/>
              <a:buChar char="○"/>
            </a:pPr>
            <a:r>
              <a:rPr lang="en" sz="1831">
                <a:latin typeface="Cambria"/>
                <a:ea typeface="Cambria"/>
                <a:cs typeface="Cambria"/>
                <a:sym typeface="Cambria"/>
              </a:rPr>
              <a:t>Efficiently steps down to 5V</a:t>
            </a:r>
            <a:endParaRPr sz="183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83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83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Why Buck Converter?</a:t>
            </a:r>
            <a:endParaRPr sz="183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D1117"/>
              </a:buClr>
              <a:buSzPts val="1831"/>
              <a:buFont typeface="Cambria"/>
              <a:buChar char="●"/>
            </a:pPr>
            <a:r>
              <a:rPr lang="en" sz="1831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High efficiency</a:t>
            </a:r>
            <a:endParaRPr sz="1831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31"/>
              <a:buFont typeface="Cambria"/>
              <a:buChar char="●"/>
            </a:pPr>
            <a:r>
              <a:rPr lang="en" sz="1831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Less heat</a:t>
            </a:r>
            <a:endParaRPr sz="1831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488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31"/>
              <a:buFont typeface="Cambria"/>
              <a:buChar char="●"/>
            </a:pPr>
            <a:r>
              <a:rPr lang="en" sz="1831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Stable voltage for ESP32</a:t>
            </a:r>
            <a:endParaRPr sz="925"/>
          </a:p>
        </p:txBody>
      </p:sp>
      <p:pic>
        <p:nvPicPr>
          <p:cNvPr id="217" name="Google Shape;217;p20"/>
          <p:cNvPicPr preferRelativeResize="0"/>
          <p:nvPr/>
        </p:nvPicPr>
        <p:blipFill rotWithShape="1">
          <a:blip r:embed="rId3">
            <a:alphaModFix/>
          </a:blip>
          <a:srcRect b="11313" l="12237" r="14486" t="15416"/>
          <a:stretch/>
        </p:blipFill>
        <p:spPr>
          <a:xfrm>
            <a:off x="6588250" y="1229875"/>
            <a:ext cx="2304301" cy="23042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20"/>
          <p:cNvSpPr txBox="1"/>
          <p:nvPr/>
        </p:nvSpPr>
        <p:spPr>
          <a:xfrm>
            <a:off x="6848875" y="3534150"/>
            <a:ext cx="2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LM2596 Buck Converter</a:t>
            </a:r>
            <a:endParaRPr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Water Pump Control System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4" name="Google Shape;224;p21"/>
          <p:cNvSpPr txBox="1"/>
          <p:nvPr>
            <p:ph idx="1" type="body"/>
          </p:nvPr>
        </p:nvSpPr>
        <p:spPr>
          <a:xfrm>
            <a:off x="311700" y="1251725"/>
            <a:ext cx="3429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Components Used: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Mini Water Pump (12V)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Relay Module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BC547 NPN Transistor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1KΩ Resistor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External 12V supply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Purpose: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ESP32 controls high-power pump safely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5" name="Google Shape;225;p21"/>
          <p:cNvPicPr preferRelativeResize="0"/>
          <p:nvPr/>
        </p:nvPicPr>
        <p:blipFill rotWithShape="1">
          <a:blip r:embed="rId3">
            <a:alphaModFix/>
          </a:blip>
          <a:srcRect b="37127" l="20194" r="19756" t="38269"/>
          <a:stretch/>
        </p:blipFill>
        <p:spPr>
          <a:xfrm>
            <a:off x="5129225" y="1386175"/>
            <a:ext cx="2258775" cy="905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1"/>
          <p:cNvCxnSpPr/>
          <p:nvPr/>
        </p:nvCxnSpPr>
        <p:spPr>
          <a:xfrm>
            <a:off x="7117275" y="1958400"/>
            <a:ext cx="6615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1"/>
          <p:cNvCxnSpPr/>
          <p:nvPr/>
        </p:nvCxnSpPr>
        <p:spPr>
          <a:xfrm>
            <a:off x="7117275" y="1827000"/>
            <a:ext cx="6522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1"/>
          <p:cNvCxnSpPr/>
          <p:nvPr/>
        </p:nvCxnSpPr>
        <p:spPr>
          <a:xfrm flipH="1" rot="10800000">
            <a:off x="7121975" y="1691025"/>
            <a:ext cx="6429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1"/>
          <p:cNvSpPr txBox="1"/>
          <p:nvPr/>
        </p:nvSpPr>
        <p:spPr>
          <a:xfrm>
            <a:off x="7703875" y="1536150"/>
            <a:ext cx="9900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BC547 Collector</a:t>
            </a:r>
            <a:endParaRPr sz="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Common GND</a:t>
            </a:r>
            <a:endParaRPr sz="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+5V Source </a:t>
            </a:r>
            <a:endParaRPr sz="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230" name="Google Shape;230;p21"/>
          <p:cNvCxnSpPr/>
          <p:nvPr/>
        </p:nvCxnSpPr>
        <p:spPr>
          <a:xfrm rot="10800000">
            <a:off x="4564700" y="1836400"/>
            <a:ext cx="87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1"/>
          <p:cNvCxnSpPr/>
          <p:nvPr/>
        </p:nvCxnSpPr>
        <p:spPr>
          <a:xfrm rot="10800000">
            <a:off x="4569600" y="2094450"/>
            <a:ext cx="86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1"/>
          <p:cNvSpPr txBox="1"/>
          <p:nvPr/>
        </p:nvSpPr>
        <p:spPr>
          <a:xfrm>
            <a:off x="3791150" y="1676100"/>
            <a:ext cx="970800" cy="56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Pump +VCC</a:t>
            </a:r>
            <a:endParaRPr sz="1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+12V Source</a:t>
            </a:r>
            <a:endParaRPr sz="1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4">
            <a:alphaModFix/>
          </a:blip>
          <a:srcRect b="22367" l="13261" r="12399" t="11494"/>
          <a:stretch/>
        </p:blipFill>
        <p:spPr>
          <a:xfrm>
            <a:off x="5100300" y="2468475"/>
            <a:ext cx="1017776" cy="90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825" y="2596875"/>
            <a:ext cx="777099" cy="7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 txBox="1"/>
          <p:nvPr/>
        </p:nvSpPr>
        <p:spPr>
          <a:xfrm>
            <a:off x="4946075" y="3290825"/>
            <a:ext cx="179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Mini Water Pump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6445575" y="3290825"/>
            <a:ext cx="213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BC547 NPN Transistor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